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9" r:id="rId3"/>
    <p:sldId id="288" r:id="rId4"/>
    <p:sldId id="280" r:id="rId5"/>
    <p:sldId id="281" r:id="rId6"/>
    <p:sldId id="282" r:id="rId7"/>
    <p:sldId id="283" r:id="rId8"/>
    <p:sldId id="284" r:id="rId9"/>
    <p:sldId id="277" r:id="rId10"/>
    <p:sldId id="273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6E0F3-1787-4272-973E-00C2B62F790F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633EF-A635-44CC-9B64-64C97ABB7B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5C3CC-886B-4F15-8439-2AC34B94EF6A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92D8-BC54-497C-ABCE-035E51B870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CCA58-EF37-4448-852F-2B1D27E52079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09358-795D-4877-B052-2ED1FF41CF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DA744-2568-44B3-9AC3-5AAE81B194C8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77EA4-BD8A-42D8-9A85-E9511B8FDFC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C84D-C69E-40E4-B055-09FCCF51854F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B1AC5-A435-4BA2-83DB-A2B15DD2FE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5E66C-2C03-4224-AABE-132FEA021A7D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AEC98-040E-4019-9B22-CD952292D1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AD4B2-A316-44CF-A90D-CEA2C84FD7A6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816C6-110C-4147-B389-98410509E5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04C43-A7BE-4BFF-94D6-D212A523A229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6F844-162D-4DB0-82DB-9212B8A916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7355C-EF6F-468C-AF98-A2F9EA0B386A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B3E1F-E9AF-41B5-BE02-7DE28E8D62E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D2B91-F783-4F07-BA5F-9A8E91144B7C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405A3-7A1E-4E24-9853-20D5D1FB0B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3D80F-BE23-4267-B0B5-487FF70001B3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B2801-7E8A-4DAB-AC16-E4CE465CD5E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42E629-2E16-4C3C-9AC9-ECB684D382A7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2A84CB-DF84-445E-BFA2-8811A783E6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1" r:id="rId2"/>
    <p:sldLayoutId id="2147483710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11" r:id="rId9"/>
    <p:sldLayoutId id="2147483707" r:id="rId10"/>
    <p:sldLayoutId id="21474837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E7BC2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E7BC2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D092A7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>
            <a:off x="3924300" y="1125538"/>
            <a:ext cx="5040313" cy="23034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Реформы 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П.А. Столыпина</a:t>
            </a:r>
          </a:p>
        </p:txBody>
      </p:sp>
      <p:pic>
        <p:nvPicPr>
          <p:cNvPr id="5126" name="Содержимое 3" descr="Столыпин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989138"/>
            <a:ext cx="3354388" cy="46926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Рамка 3"/>
          <p:cNvSpPr/>
          <p:nvPr/>
        </p:nvSpPr>
        <p:spPr>
          <a:xfrm>
            <a:off x="5357818" y="4786322"/>
            <a:ext cx="2643206" cy="642942"/>
          </a:xfrm>
          <a:prstGeom prst="fra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Prezentacii.com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37" name="Group 21"/>
          <p:cNvGraphicFramePr>
            <a:graphicFrameLocks noGrp="1"/>
          </p:cNvGraphicFramePr>
          <p:nvPr>
            <p:ph idx="4294967295"/>
          </p:nvPr>
        </p:nvGraphicFramePr>
        <p:xfrm>
          <a:off x="0" y="1190625"/>
          <a:ext cx="9144000" cy="5974080"/>
        </p:xfrm>
        <a:graphic>
          <a:graphicData uri="http://schemas.openxmlformats.org/drawingml/2006/table">
            <a:tbl>
              <a:tblPr/>
              <a:tblGrid>
                <a:gridCol w="2049463"/>
                <a:gridCol w="2527300"/>
                <a:gridCol w="4567237"/>
              </a:tblGrid>
              <a:tr h="736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Чрезвычайные меры для успокоения страны.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Аграрная реформа.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Другие реформы Столыпина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2000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Введение в некоторых районах страны чрезвычайного положения и военно-полевых судов.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 Разрушение крестьянской общины.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 Создание единоличных крестьянских хозяйств - отрубов и хуторов на подобие фермерских.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 Переселение малоземельных крестьян за Урал в Сибирь.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 Законопроекты о введении свободы вероисповедания,  гражданского равноправия.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 Реформа об улучшении быта рабочих.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 Реформа местного самоуправления.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4. Реформы высшей и средней школы. Введение всеобщего начального обучения и улучшение материального обеспечения народных учителей.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 Реформа о подоходном налоге.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 Полицейская реформа.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60438" name="Rectangle 2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0"/>
            <a:ext cx="8229600" cy="1143000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ru-RU" sz="2400" b="1" smtClean="0">
                <a:solidFill>
                  <a:srgbClr val="990033"/>
                </a:solidFill>
              </a:rPr>
              <a:t>9 июля 1906 года – назначение П.А. Столыпина министром внутренних дел.</a:t>
            </a:r>
            <a:br>
              <a:rPr lang="ru-RU" sz="2400" b="1" smtClean="0">
                <a:solidFill>
                  <a:srgbClr val="990033"/>
                </a:solidFill>
              </a:rPr>
            </a:br>
            <a:r>
              <a:rPr lang="ru-RU" sz="2400" b="1" smtClean="0">
                <a:solidFill>
                  <a:srgbClr val="990033"/>
                </a:solidFill>
              </a:rPr>
              <a:t>Реформы П.А. Столыпина: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323850" y="1574374"/>
            <a:ext cx="8640763" cy="409342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r>
              <a:rPr lang="ru-RU" sz="2000" b="1" dirty="0">
                <a:solidFill>
                  <a:srgbClr val="990033"/>
                </a:solidFill>
                <a:cs typeface="Times New Roman" pitchFamily="18" charset="0"/>
              </a:rPr>
              <a:t>20 февраля – 3 июня 1907 года</a:t>
            </a:r>
            <a:r>
              <a:rPr lang="ru-RU" sz="2000" b="1" dirty="0">
                <a:solidFill>
                  <a:schemeClr val="bg2"/>
                </a:solidFill>
                <a:cs typeface="Times New Roman" pitchFamily="18" charset="0"/>
              </a:rPr>
              <a:t> – </a:t>
            </a:r>
            <a:r>
              <a:rPr lang="en-US" sz="2000" b="1" dirty="0">
                <a:solidFill>
                  <a:schemeClr val="bg2"/>
                </a:solidFill>
                <a:cs typeface="Times New Roman" pitchFamily="18" charset="0"/>
              </a:rPr>
              <a:t>II</a:t>
            </a:r>
            <a:r>
              <a:rPr lang="ru-RU" sz="2000" b="1" dirty="0">
                <a:solidFill>
                  <a:schemeClr val="bg2"/>
                </a:solidFill>
                <a:cs typeface="Times New Roman" pitchFamily="18" charset="0"/>
              </a:rPr>
              <a:t> Государственная дума.</a:t>
            </a:r>
            <a:endParaRPr lang="ru-RU" sz="2000" b="1" dirty="0">
              <a:solidFill>
                <a:schemeClr val="bg2"/>
              </a:solidFill>
            </a:endParaRPr>
          </a:p>
          <a:p>
            <a:pPr lvl="1" eaLnBrk="0" hangingPunct="0"/>
            <a:r>
              <a:rPr lang="ru-RU" sz="2000" b="1" dirty="0">
                <a:solidFill>
                  <a:schemeClr val="bg2"/>
                </a:solidFill>
                <a:cs typeface="Times New Roman" pitchFamily="18" charset="0"/>
              </a:rPr>
              <a:t>1) отказалась обсуждать законопроекты Столыпина.</a:t>
            </a:r>
            <a:endParaRPr lang="ru-RU" sz="2000" b="1" dirty="0">
              <a:solidFill>
                <a:schemeClr val="bg2"/>
              </a:solidFill>
            </a:endParaRPr>
          </a:p>
          <a:p>
            <a:pPr lvl="1" eaLnBrk="0" hangingPunct="0"/>
            <a:r>
              <a:rPr lang="ru-RU" sz="2000" b="1" dirty="0">
                <a:solidFill>
                  <a:schemeClr val="bg2"/>
                </a:solidFill>
                <a:cs typeface="Times New Roman" pitchFamily="18" charset="0"/>
              </a:rPr>
              <a:t>2) депутаты занимались собственным законотворчеством.</a:t>
            </a:r>
            <a:endParaRPr lang="ru-RU" sz="2000" b="1" dirty="0">
              <a:solidFill>
                <a:schemeClr val="bg2"/>
              </a:solidFill>
            </a:endParaRPr>
          </a:p>
          <a:p>
            <a:pPr lvl="1" eaLnBrk="0" hangingPunct="0"/>
            <a:r>
              <a:rPr lang="ru-RU" sz="2000" b="1" dirty="0">
                <a:solidFill>
                  <a:schemeClr val="bg2"/>
                </a:solidFill>
                <a:cs typeface="Times New Roman" pitchFamily="18" charset="0"/>
              </a:rPr>
              <a:t>3) оказалась более левой, чем первая Государственная дума.</a:t>
            </a:r>
            <a:endParaRPr lang="ru-RU" sz="2000" b="1" dirty="0">
              <a:solidFill>
                <a:schemeClr val="bg2"/>
              </a:solidFill>
            </a:endParaRPr>
          </a:p>
          <a:p>
            <a:pPr eaLnBrk="0" hangingPunct="0"/>
            <a:r>
              <a:rPr lang="ru-RU" sz="2000" b="1" dirty="0">
                <a:solidFill>
                  <a:srgbClr val="990033"/>
                </a:solidFill>
                <a:cs typeface="Times New Roman" pitchFamily="18" charset="0"/>
              </a:rPr>
              <a:t>3 июня 1907 года</a:t>
            </a:r>
            <a:r>
              <a:rPr lang="ru-RU" sz="2000" b="1" dirty="0">
                <a:solidFill>
                  <a:schemeClr val="bg2"/>
                </a:solidFill>
                <a:cs typeface="Times New Roman" pitchFamily="18" charset="0"/>
              </a:rPr>
              <a:t> - правительство обвинило Думу в революционных замыслах, и царским манифестом она была распущена. </a:t>
            </a:r>
            <a:endParaRPr lang="ru-RU" sz="2000" b="1" dirty="0">
              <a:solidFill>
                <a:schemeClr val="bg2"/>
              </a:solidFill>
            </a:endParaRPr>
          </a:p>
          <a:p>
            <a:pPr eaLnBrk="0" hangingPunct="0"/>
            <a:r>
              <a:rPr lang="ru-RU" sz="2000" b="1" dirty="0">
                <a:solidFill>
                  <a:schemeClr val="bg2"/>
                </a:solidFill>
                <a:cs typeface="Times New Roman" pitchFamily="18" charset="0"/>
              </a:rPr>
              <a:t>Был введен </a:t>
            </a:r>
            <a:r>
              <a:rPr lang="ru-RU" sz="2000" b="1" dirty="0">
                <a:solidFill>
                  <a:srgbClr val="990033"/>
                </a:solidFill>
                <a:cs typeface="Times New Roman" pitchFamily="18" charset="0"/>
              </a:rPr>
              <a:t>новый избирательный закон</a:t>
            </a:r>
            <a:r>
              <a:rPr lang="ru-RU" sz="2000" b="1" dirty="0">
                <a:solidFill>
                  <a:schemeClr val="bg2"/>
                </a:solidFill>
                <a:cs typeface="Times New Roman" pitchFamily="18" charset="0"/>
              </a:rPr>
              <a:t> (это было противозаконно – изменить избирательный закон можно было только с согласия Думы).</a:t>
            </a:r>
            <a:endParaRPr lang="ru-RU" sz="2000" b="1" dirty="0">
              <a:solidFill>
                <a:schemeClr val="bg2"/>
              </a:solidFill>
            </a:endParaRPr>
          </a:p>
          <a:p>
            <a:pPr eaLnBrk="0" hangingPunct="0"/>
            <a:r>
              <a:rPr lang="ru-RU" sz="2000" b="1" dirty="0">
                <a:solidFill>
                  <a:schemeClr val="bg2"/>
                </a:solidFill>
                <a:cs typeface="Times New Roman" pitchFamily="18" charset="0"/>
              </a:rPr>
              <a:t>Поэтому 3 июня 1907 года – называют </a:t>
            </a:r>
            <a:r>
              <a:rPr lang="ru-RU" sz="2000" b="1" dirty="0" err="1">
                <a:solidFill>
                  <a:srgbClr val="990033"/>
                </a:solidFill>
                <a:cs typeface="Times New Roman" pitchFamily="18" charset="0"/>
              </a:rPr>
              <a:t>третьиюньским</a:t>
            </a:r>
            <a:r>
              <a:rPr lang="ru-RU" sz="2000" b="1" dirty="0">
                <a:solidFill>
                  <a:srgbClr val="990033"/>
                </a:solidFill>
                <a:cs typeface="Times New Roman" pitchFamily="18" charset="0"/>
              </a:rPr>
              <a:t> государственным переворотом и окончанием Первой российской революции.</a:t>
            </a:r>
            <a:endParaRPr lang="ru-RU" sz="2000" b="1" dirty="0">
              <a:solidFill>
                <a:srgbClr val="99003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981075"/>
            <a:ext cx="8207375" cy="566738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ru-RU" sz="44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Цели реформы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1744663"/>
            <a:ext cx="8229600" cy="5113337"/>
          </a:xfrm>
          <a:solidFill>
            <a:schemeClr val="tx1"/>
          </a:solidFill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32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1. Решение проблемы малоземелья крестьян Центральной России.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32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2. Преодоление отсталости деревни – ликвидация феодально-крепостнических пережитков (разрушение общины).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32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3. Создание социальной опоры самодержавия – крестьян-собственников, фермеров (хуторян, отрубников).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32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4. Ликвидация социальной напряженности.</a:t>
            </a:r>
            <a:endParaRPr lang="ru-RU" sz="3200" b="1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900113" y="0"/>
            <a:ext cx="7213600" cy="8223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2400" b="1">
                <a:solidFill>
                  <a:srgbClr val="990033"/>
                </a:solidFill>
                <a:cs typeface="Times New Roman" pitchFamily="18" charset="0"/>
              </a:rPr>
              <a:t>1906-1911 гг. – аграрная реформа правительства </a:t>
            </a:r>
          </a:p>
          <a:p>
            <a:pPr algn="ctr" eaLnBrk="0" hangingPunct="0"/>
            <a:r>
              <a:rPr lang="ru-RU" sz="2400" b="1">
                <a:solidFill>
                  <a:srgbClr val="990033"/>
                </a:solidFill>
                <a:cs typeface="Times New Roman" pitchFamily="18" charset="0"/>
              </a:rPr>
              <a:t>во главе с П.А. Столыпиным.</a:t>
            </a:r>
            <a:endParaRPr lang="ru-RU" sz="2400" b="1">
              <a:solidFill>
                <a:srgbClr val="99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>
          <a:xfrm>
            <a:off x="539750" y="0"/>
            <a:ext cx="8229600" cy="622300"/>
          </a:xfrm>
        </p:spPr>
        <p:txBody>
          <a:bodyPr/>
          <a:lstStyle/>
          <a:p>
            <a:pPr algn="ctr"/>
            <a:r>
              <a:rPr lang="ru-RU" sz="4400" b="1" smtClean="0">
                <a:latin typeface="Arial" charset="0"/>
                <a:cs typeface="Times New Roman" pitchFamily="18" charset="0"/>
              </a:rPr>
              <a:t>Основные мероприятия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idx="4294967295"/>
          </p:nvPr>
        </p:nvSpPr>
        <p:spPr>
          <a:xfrm>
            <a:off x="0" y="620713"/>
            <a:ext cx="9144000" cy="6237287"/>
          </a:xfrm>
          <a:solidFill>
            <a:schemeClr val="tx1"/>
          </a:solidFill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1. Право выхода из крестьянской общины.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2. Уравнение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крестьян </a:t>
            </a: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в гражданских правах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с другими сословиями.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3.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Крестьяне получили </a:t>
            </a: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право на надел земли в личную собственность в одном месте.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u="sng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Отруб</a:t>
            </a: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– земельный участок, выделенный из общинной земли в единоличную крестьянскую собственность.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u="sng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Хутор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– обособленная крестьянская усадьба на земельном участке индивидуального владения.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4. Создание Крестьянского банка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для поддержки зажиточного крестьянства (отрубников и хуторян).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5.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Для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обеспечения </a:t>
            </a: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крестьян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землей </a:t>
            </a: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государство отдало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им </a:t>
            </a: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часть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государственных, кабинетных, удельных земель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, облегчило покупку земли через Крестьянский банк.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6. Крестьяне получили право продавать и закладывать надельные земли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7. Переселение малоземельных крестьян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 из центральных районов на казенные земли </a:t>
            </a: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в малообжитые районы Сибири и Урала</a:t>
            </a:r>
            <a:r>
              <a:rPr lang="ru-RU" sz="20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.</a:t>
            </a:r>
          </a:p>
          <a:p>
            <a:pPr lvl="1"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- крестьянам прощали недоимки, </a:t>
            </a:r>
          </a:p>
          <a:p>
            <a:pPr lvl="1"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- освобождали их от уплаты налогов на 5 лет и воинской повинности, </a:t>
            </a:r>
          </a:p>
          <a:p>
            <a:pPr lvl="1"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- давали беспроцентные ссуды,</a:t>
            </a:r>
          </a:p>
          <a:p>
            <a:pPr lvl="1"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- обеспечивали железнодорожными билетами и т.д.</a:t>
            </a:r>
            <a:endParaRPr lang="ru-RU" sz="2000" b="1" smtClean="0">
              <a:solidFill>
                <a:srgbClr val="990033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>
          <a:xfrm>
            <a:off x="539750" y="188913"/>
            <a:ext cx="8229600" cy="639762"/>
          </a:xfrm>
        </p:spPr>
        <p:txBody>
          <a:bodyPr/>
          <a:lstStyle/>
          <a:p>
            <a:pPr algn="ctr"/>
            <a:r>
              <a:rPr lang="ru-RU" sz="4000" b="1" smtClean="0">
                <a:latin typeface="Arial" charset="0"/>
                <a:cs typeface="Times New Roman" pitchFamily="18" charset="0"/>
              </a:rPr>
              <a:t>Значение реформы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052513"/>
            <a:ext cx="8785225" cy="5256212"/>
          </a:xfrm>
          <a:solidFill>
            <a:schemeClr val="tx1"/>
          </a:solidFill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36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1. Рост сельскохозяйственного производства и улучшение культуры землепользования.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36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2. Рост свободной рабочей силы за счет выхода крестьян-бедняков из общины.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36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3. Развитие предпринимательства сельской буржуазии.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36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4. Реформа помогла частично снять социальную напряженность в деревне.</a:t>
            </a:r>
            <a:endParaRPr lang="ru-RU" sz="3600" b="1" smtClean="0">
              <a:solidFill>
                <a:srgbClr val="990033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>
          <a:xfrm>
            <a:off x="539750" y="260350"/>
            <a:ext cx="8229600" cy="722313"/>
          </a:xfrm>
        </p:spPr>
        <p:txBody>
          <a:bodyPr/>
          <a:lstStyle/>
          <a:p>
            <a:pPr algn="ctr"/>
            <a:r>
              <a:rPr lang="ru-RU" sz="4400" b="1" smtClean="0">
                <a:latin typeface="Arial" charset="0"/>
                <a:cs typeface="Times New Roman" pitchFamily="18" charset="0"/>
              </a:rPr>
              <a:t>Неудачи реформы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196975"/>
            <a:ext cx="8856662" cy="5545138"/>
          </a:xfrm>
          <a:solidFill>
            <a:schemeClr val="tx1"/>
          </a:solidFill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1. Не удалось создать широкий слой крестьян-фермеров (10 % крестьян перешли на хутора и отруба).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2. Не удалось разрушить крестьянскую общину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    (21 % домохозяев оставили общину).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    Из 10 млн. крестьянских хозяйств 2,5 млн.  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    закрепили надел в личную собственность.  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    Остальные остались в общине.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3. Не удалось уйти от малоземелья.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4. Более 3,5 млн. крестьян переселились за Урал.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Лишь 1,5 млн. стали крестьянами на новых землях.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Около 1 млн. вернулись обратно.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Более 1 млн. стали рабочими и батраками в новых местах.</a:t>
            </a:r>
            <a:endParaRPr lang="ru-RU" sz="2800" b="1" smtClean="0">
              <a:solidFill>
                <a:srgbClr val="990033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>
          <a:xfrm>
            <a:off x="539750" y="0"/>
            <a:ext cx="8229600" cy="579438"/>
          </a:xfrm>
        </p:spPr>
        <p:txBody>
          <a:bodyPr/>
          <a:lstStyle/>
          <a:p>
            <a:pPr algn="ctr"/>
            <a:r>
              <a:rPr lang="ru-RU" sz="3200" b="1" smtClean="0">
                <a:latin typeface="Arial" charset="0"/>
                <a:cs typeface="Times New Roman" pitchFamily="18" charset="0"/>
              </a:rPr>
              <a:t>Причины неудач реформы.</a:t>
            </a:r>
            <a:endParaRPr lang="ru-RU" sz="3200" b="1" smtClean="0">
              <a:latin typeface="Arial" charset="0"/>
            </a:endParaRP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>
          <a:xfrm>
            <a:off x="107950" y="908050"/>
            <a:ext cx="4679950" cy="5616575"/>
          </a:xfrm>
          <a:solidFill>
            <a:schemeClr val="tx1"/>
          </a:solidFill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u="sng" smtClean="0">
                <a:solidFill>
                  <a:srgbClr val="990033"/>
                </a:solidFill>
                <a:latin typeface="Arial" charset="0"/>
                <a:cs typeface="Times New Roman" pitchFamily="18" charset="0"/>
              </a:rPr>
              <a:t>Выход крестьян из общины не стал массовым:</a:t>
            </a:r>
            <a:endParaRPr lang="ru-RU" sz="2400" b="1" smtClean="0">
              <a:solidFill>
                <a:srgbClr val="990033"/>
              </a:solidFill>
              <a:latin typeface="Arial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1. Непригодность некоторых земель к хуторскому хозяйствованию.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2. Живучесть общинных порядков.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3. Начавшаяся война между хуторянами и общинниками.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4. Проведение реформы административными методами.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smtClean="0">
                <a:solidFill>
                  <a:schemeClr val="bg2"/>
                </a:solidFill>
                <a:latin typeface="Arial" charset="0"/>
                <a:cs typeface="Times New Roman" pitchFamily="18" charset="0"/>
              </a:rPr>
              <a:t>5. Сохранение помещичьего землевладения.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5003800" y="908050"/>
            <a:ext cx="4032250" cy="55689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u="sng">
                <a:solidFill>
                  <a:srgbClr val="990033"/>
                </a:solidFill>
              </a:rPr>
              <a:t>Неудачная переселенческая политика.</a:t>
            </a:r>
            <a:endParaRPr lang="ru-RU" sz="2400" b="1">
              <a:solidFill>
                <a:srgbClr val="990033"/>
              </a:solidFill>
            </a:endParaRPr>
          </a:p>
          <a:p>
            <a:r>
              <a:rPr lang="ru-RU" sz="2400" b="1">
                <a:solidFill>
                  <a:schemeClr val="bg2"/>
                </a:solidFill>
              </a:rPr>
              <a:t>1. Недостаточно хорошо организованный переезд.</a:t>
            </a:r>
          </a:p>
          <a:p>
            <a:r>
              <a:rPr lang="ru-RU" sz="2400" b="1">
                <a:solidFill>
                  <a:schemeClr val="bg2"/>
                </a:solidFill>
              </a:rPr>
              <a:t>2. Болезни.</a:t>
            </a:r>
          </a:p>
          <a:p>
            <a:r>
              <a:rPr lang="ru-RU" sz="2400" b="1">
                <a:solidFill>
                  <a:schemeClr val="bg2"/>
                </a:solidFill>
              </a:rPr>
              <a:t>3. Суровые климатические условия.</a:t>
            </a:r>
          </a:p>
          <a:p>
            <a:r>
              <a:rPr lang="ru-RU" sz="2400" b="1">
                <a:solidFill>
                  <a:schemeClr val="bg2"/>
                </a:solidFill>
              </a:rPr>
              <a:t>4. Трудности в освоении новых приемов земледелия.</a:t>
            </a:r>
          </a:p>
          <a:p>
            <a:r>
              <a:rPr lang="ru-RU" sz="2400" b="1">
                <a:solidFill>
                  <a:schemeClr val="bg2"/>
                </a:solidFill>
              </a:rPr>
              <a:t>5. Убийство П.А. Столыпина 1 сентября 1911 года.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835150" y="115888"/>
            <a:ext cx="6059488" cy="57943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200" b="1">
                <a:solidFill>
                  <a:schemeClr val="bg1"/>
                </a:solidFill>
                <a:cs typeface="Times New Roman" pitchFamily="18" charset="0"/>
              </a:rPr>
              <a:t>Аграрная реформа Столыпина.</a:t>
            </a:r>
            <a:endParaRPr lang="ru-RU" sz="3200">
              <a:solidFill>
                <a:schemeClr val="bg1"/>
              </a:solidFill>
            </a:endParaRPr>
          </a:p>
        </p:txBody>
      </p:sp>
      <p:graphicFrame>
        <p:nvGraphicFramePr>
          <p:cNvPr id="42084" name="Group 100"/>
          <p:cNvGraphicFramePr>
            <a:graphicFrameLocks noGrp="1"/>
          </p:cNvGraphicFramePr>
          <p:nvPr/>
        </p:nvGraphicFramePr>
        <p:xfrm>
          <a:off x="250825" y="836613"/>
          <a:ext cx="8713788" cy="5587683"/>
        </p:xfrm>
        <a:graphic>
          <a:graphicData uri="http://schemas.openxmlformats.org/drawingml/2006/table">
            <a:tbl>
              <a:tblPr/>
              <a:tblGrid>
                <a:gridCol w="2178050"/>
                <a:gridCol w="2179638"/>
                <a:gridCol w="2178050"/>
                <a:gridCol w="2178050"/>
              </a:tblGrid>
              <a:tr h="10461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Реформы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Положительные результаты реформы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Отрицательные результаты реформы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Причины неудач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Разрушение общины.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7BC2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7BC2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7BC2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Создание единоличных крестьянских хозяйств - отрубов и хуторов на подобие фермерских.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7BC2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7BC2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7BC2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Переселение малоземельных крестьян за Урал в Сибирь.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7BC2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7BC2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7BC2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619250" y="188913"/>
            <a:ext cx="6142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400" b="1">
                <a:cs typeface="Times New Roman" pitchFamily="18" charset="0"/>
              </a:rPr>
              <a:t>Столыпин стал реформатором-одиночкой:</a:t>
            </a:r>
            <a:endParaRPr lang="ru-RU" sz="2400"/>
          </a:p>
        </p:txBody>
      </p:sp>
      <p:graphicFrame>
        <p:nvGraphicFramePr>
          <p:cNvPr id="38000" name="Group 112"/>
          <p:cNvGraphicFramePr>
            <a:graphicFrameLocks noGrp="1"/>
          </p:cNvGraphicFramePr>
          <p:nvPr/>
        </p:nvGraphicFramePr>
        <p:xfrm>
          <a:off x="0" y="692150"/>
          <a:ext cx="9144000" cy="5882640"/>
        </p:xfrm>
        <a:graphic>
          <a:graphicData uri="http://schemas.openxmlformats.org/drawingml/2006/table">
            <a:tbl>
              <a:tblPr/>
              <a:tblGrid>
                <a:gridCol w="2854325"/>
                <a:gridCol w="6289675"/>
              </a:tblGrid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Какие слои населения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поддержали Столыпина?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Почему?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Крестьяне.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Были разочарованы тем, что власть не отдала им помещичьи земли, предлагая ехать за землей в Сибирь.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Дворянство.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Видело в Столыпине разрушителя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вековых устоев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узурпатора власти.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Либеральная интеллигенция.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могла простить Столыпину военно-полевых судов, приверженности самодержавию.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Рабочие.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Столыпин упустил проблему социального обеспечения рабочих.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Промышленники.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Видели в правительственной политике перекос в сторону сельского хозяйства.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Революционные партии.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Видели в Столыпине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душителя революции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реакционера.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Николай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Считал, что в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столыпинской России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самодержавная власть станет ненужным атрибутом, потеряет не только политическое, но и духовно-психологическое обоснование.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97" name="Rectangle 109"/>
          <p:cNvSpPr>
            <a:spLocks noChangeArrowheads="1"/>
          </p:cNvSpPr>
          <p:nvPr/>
        </p:nvSpPr>
        <p:spPr bwMode="auto">
          <a:xfrm>
            <a:off x="2843213" y="1700213"/>
            <a:ext cx="6300787" cy="48974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307</TotalTime>
  <Words>852</Words>
  <Application>Microsoft Office PowerPoint</Application>
  <PresentationFormat>Экран (4:3)</PresentationFormat>
  <Paragraphs>102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9 июля 1906 года – назначение П.А. Столыпина министром внутренних дел. Реформы П.А. Столыпина:</vt:lpstr>
      <vt:lpstr>Презентация PowerPoint</vt:lpstr>
      <vt:lpstr>Цели реформы</vt:lpstr>
      <vt:lpstr>Основные мероприятия</vt:lpstr>
      <vt:lpstr>Значение реформы</vt:lpstr>
      <vt:lpstr>Неудачи реформы</vt:lpstr>
      <vt:lpstr>Причины неудач реформы.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Социально- экономическое развитие России в 1907-14 гг. </dc:title>
  <dc:creator>GENA</dc:creator>
  <cp:lastModifiedBy>User</cp:lastModifiedBy>
  <cp:revision>25</cp:revision>
  <dcterms:created xsi:type="dcterms:W3CDTF">2009-09-24T12:29:53Z</dcterms:created>
  <dcterms:modified xsi:type="dcterms:W3CDTF">2016-10-04T06:46:04Z</dcterms:modified>
</cp:coreProperties>
</file>